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9" r:id="rId2"/>
    <p:sldId id="370" r:id="rId3"/>
    <p:sldId id="278" r:id="rId4"/>
    <p:sldId id="279" r:id="rId5"/>
    <p:sldId id="286" r:id="rId6"/>
    <p:sldId id="287" r:id="rId7"/>
    <p:sldId id="293" r:id="rId8"/>
    <p:sldId id="294" r:id="rId9"/>
    <p:sldId id="295" r:id="rId10"/>
    <p:sldId id="289" r:id="rId11"/>
    <p:sldId id="282" r:id="rId12"/>
    <p:sldId id="288" r:id="rId13"/>
    <p:sldId id="290" r:id="rId14"/>
    <p:sldId id="292" r:id="rId15"/>
    <p:sldId id="296" r:id="rId16"/>
    <p:sldId id="302" r:id="rId17"/>
    <p:sldId id="300" r:id="rId18"/>
    <p:sldId id="303" r:id="rId19"/>
    <p:sldId id="312" r:id="rId20"/>
    <p:sldId id="313" r:id="rId21"/>
    <p:sldId id="314" r:id="rId22"/>
    <p:sldId id="304" r:id="rId23"/>
    <p:sldId id="283" r:id="rId24"/>
    <p:sldId id="361" r:id="rId25"/>
    <p:sldId id="305" r:id="rId26"/>
    <p:sldId id="339" r:id="rId27"/>
    <p:sldId id="338" r:id="rId28"/>
    <p:sldId id="342" r:id="rId29"/>
    <p:sldId id="317" r:id="rId30"/>
    <p:sldId id="346" r:id="rId31"/>
    <p:sldId id="347" r:id="rId32"/>
    <p:sldId id="348" r:id="rId33"/>
    <p:sldId id="325" r:id="rId34"/>
    <p:sldId id="367" r:id="rId35"/>
    <p:sldId id="328" r:id="rId36"/>
    <p:sldId id="351" r:id="rId37"/>
    <p:sldId id="354" r:id="rId38"/>
    <p:sldId id="355" r:id="rId39"/>
    <p:sldId id="327" r:id="rId40"/>
    <p:sldId id="353" r:id="rId41"/>
    <p:sldId id="369" r:id="rId42"/>
    <p:sldId id="356" r:id="rId43"/>
    <p:sldId id="357" r:id="rId44"/>
    <p:sldId id="331" r:id="rId45"/>
    <p:sldId id="332" r:id="rId46"/>
    <p:sldId id="363" r:id="rId47"/>
    <p:sldId id="366" r:id="rId48"/>
    <p:sldId id="358" r:id="rId49"/>
    <p:sldId id="359" r:id="rId50"/>
    <p:sldId id="336" r:id="rId51"/>
    <p:sldId id="360" r:id="rId52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0" autoAdjust="0"/>
    <p:restoredTop sz="60860" autoAdjust="0"/>
  </p:normalViewPr>
  <p:slideViewPr>
    <p:cSldViewPr snapToGrid="0">
      <p:cViewPr varScale="1">
        <p:scale>
          <a:sx n="74" d="100"/>
          <a:sy n="74" d="100"/>
        </p:scale>
        <p:origin x="2202" y="5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関連分野で取り上げられなかったトピック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擬似カラー</a:t>
            </a:r>
            <a:endParaRPr kumimoji="1" lang="en-US" altLang="ja-JP" dirty="0" smtClean="0"/>
          </a:p>
          <a:p>
            <a:r>
              <a:rPr lang="ja-JP" altLang="en-US" dirty="0" smtClean="0"/>
              <a:t>画像間演算（和と差）</a:t>
            </a:r>
            <a:endParaRPr lang="en-US" altLang="ja-JP" dirty="0" smtClean="0"/>
          </a:p>
          <a:p>
            <a:r>
              <a:rPr kumimoji="1" lang="ja-JP" altLang="en-US" dirty="0" smtClean="0"/>
              <a:t>ヒストグラムマッチング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※ </a:t>
            </a:r>
            <a:r>
              <a:rPr lang="ja-JP" altLang="en-US" dirty="0" smtClean="0"/>
              <a:t>来年度</a:t>
            </a:r>
            <a:r>
              <a:rPr kumimoji="1" lang="ja-JP" altLang="en-US" dirty="0" smtClean="0"/>
              <a:t>は取り上げる予定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2018/9/10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2018/9/10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20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microsoft.com/office/2007/relationships/hdphoto" Target="../media/hdphoto3.wdp"/><Relationship Id="rId7" Type="http://schemas.openxmlformats.org/officeDocument/2006/relationships/image" Target="../media/image7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microsoft.com/office/2007/relationships/hdphoto" Target="../media/hdphoto8.wdp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microsoft.com/office/2007/relationships/hdphoto" Target="../media/hdphoto7.wdp"/><Relationship Id="rId10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0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7.png"/><Relationship Id="rId7" Type="http://schemas.microsoft.com/office/2007/relationships/hdphoto" Target="../media/hdphoto10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microsoft.com/office/2007/relationships/hdphoto" Target="../media/hdphoto9.wdp"/><Relationship Id="rId4" Type="http://schemas.openxmlformats.org/officeDocument/2006/relationships/image" Target="../media/image118.png"/><Relationship Id="rId9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80.png"/><Relationship Id="rId7" Type="http://schemas.microsoft.com/office/2007/relationships/hdphoto" Target="../media/hdphoto11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0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openxmlformats.org/officeDocument/2006/relationships/image" Target="../media/image107.png"/><Relationship Id="rId12" Type="http://schemas.microsoft.com/office/2007/relationships/hdphoto" Target="../media/hdphoto1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1.png"/><Relationship Id="rId5" Type="http://schemas.openxmlformats.org/officeDocument/2006/relationships/image" Target="../media/image67.png"/><Relationship Id="rId10" Type="http://schemas.microsoft.com/office/2007/relationships/hdphoto" Target="../media/hdphoto7.wdp"/><Relationship Id="rId4" Type="http://schemas.openxmlformats.org/officeDocument/2006/relationships/image" Target="../media/image82.png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入力画像に対し何らかの計算処理を施し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特定の周波数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を持つ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強調する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・捨てる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ノイズ除去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アーティスティックな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画像処理（ステレオ視・領域分割・識別器）に必要な特徴ベクトルを得る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8" y="1283543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703985" y="208174"/>
            <a:ext cx="11071390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55180" y="5906648"/>
            <a:ext cx="10274508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トーン</a:t>
            </a:r>
            <a:r>
              <a:rPr lang="ja-JP" altLang="en-US" dirty="0"/>
              <a:t>カーブ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1668852"/>
          </a:xfrm>
        </p:spPr>
        <p:txBody>
          <a:bodyPr/>
          <a:lstStyle/>
          <a:p>
            <a:r>
              <a:rPr kumimoji="1" lang="ja-JP" altLang="en-US" dirty="0" smtClean="0"/>
              <a:t>入力画像は</a:t>
            </a:r>
            <a:r>
              <a:rPr kumimoji="1" lang="en-US" altLang="ja-JP" dirty="0" smtClean="0"/>
              <a:t>8bit </a:t>
            </a:r>
            <a:r>
              <a:rPr kumimoji="1" lang="ja-JP" altLang="en-US" dirty="0" smtClean="0"/>
              <a:t>グレースケールとする</a:t>
            </a:r>
            <a:endParaRPr kumimoji="1" lang="en-US" altLang="ja-JP" dirty="0" smtClean="0"/>
          </a:p>
          <a:p>
            <a:r>
              <a:rPr lang="ja-JP" altLang="en-US" dirty="0" smtClean="0"/>
              <a:t>各画素の値を異なる値に変換する</a:t>
            </a:r>
            <a:r>
              <a:rPr lang="ja-JP" altLang="en-US" b="1" dirty="0" smtClean="0"/>
              <a:t>階調変換関数</a:t>
            </a:r>
            <a:r>
              <a:rPr lang="ja-JP" altLang="en-US" dirty="0" smtClean="0"/>
              <a:t>を考える</a:t>
            </a:r>
            <a:endParaRPr lang="en-US" altLang="ja-JP" dirty="0" smtClean="0"/>
          </a:p>
          <a:p>
            <a:r>
              <a:rPr kumimoji="1" lang="ja-JP" altLang="en-US" dirty="0" smtClean="0"/>
              <a:t>階調変換関数をグラフで表現したものを</a:t>
            </a:r>
            <a:r>
              <a:rPr kumimoji="1" lang="ja-JP" altLang="en-US" b="1" dirty="0" smtClean="0"/>
              <a:t>トーンカーブ</a:t>
            </a:r>
            <a:r>
              <a:rPr kumimoji="1" lang="ja-JP" altLang="en-US" dirty="0" smtClean="0"/>
              <a:t>と呼ぶ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99180" cy="3541571"/>
            <a:chOff x="437062" y="2786984"/>
            <a:chExt cx="3755677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CToneCurve.exe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トーンカーブは写真編集の基本ツール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GIMP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Elements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トーンカーブ</a:t>
            </a:r>
            <a:r>
              <a:rPr lang="en-US" altLang="ja-JP" sz="3600" dirty="0"/>
              <a:t>: </a:t>
            </a:r>
            <a:r>
              <a:rPr lang="ja-JP" altLang="en-US" sz="3600" dirty="0"/>
              <a:t>コントラストを上げる</a:t>
            </a:r>
            <a:endParaRPr kumimoji="1" lang="ja-JP" altLang="en-US" sz="3600" dirty="0"/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761889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81782" cy="773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429262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74993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A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0</a:t>
            </a:r>
            <a:r>
              <a:rPr lang="ja-JP" altLang="en-US" sz="2000" dirty="0"/>
              <a:t>となり黒つぶれ</a:t>
            </a:r>
            <a:endParaRPr lang="en-US" altLang="ja-JP" sz="20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C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255</a:t>
            </a:r>
            <a:r>
              <a:rPr lang="ja-JP" altLang="en-US" sz="2000" dirty="0"/>
              <a:t>となり白飛び</a:t>
            </a:r>
            <a:endParaRPr lang="en-US" altLang="ja-JP" sz="24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B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>
                <a:solidFill>
                  <a:srgbClr val="FF0000"/>
                </a:solidFill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</a:rPr>
              <a:t>1</a:t>
            </a:r>
            <a:r>
              <a:rPr lang="ja-JP" altLang="en-US" sz="2000" dirty="0">
                <a:solidFill>
                  <a:srgbClr val="FF0000"/>
                </a:solidFill>
              </a:rPr>
              <a:t>より大きい</a:t>
            </a:r>
            <a:r>
              <a:rPr lang="ja-JP" altLang="en-US" sz="2000" dirty="0"/>
              <a:t>ため、画素値の取り得る範囲が</a:t>
            </a:r>
            <a:r>
              <a:rPr lang="ja-JP" altLang="en-US" sz="2000" dirty="0" smtClean="0"/>
              <a:t>広がりコントラスト</a:t>
            </a:r>
            <a:r>
              <a:rPr lang="ja-JP" altLang="en-US" sz="2000" dirty="0"/>
              <a:t>が上がる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                </a:t>
            </a:r>
            <a:r>
              <a:rPr lang="ja-JP" altLang="en-US" sz="2000" dirty="0" smtClean="0"/>
              <a:t>画素値</a:t>
            </a:r>
            <a:r>
              <a:rPr lang="ja-JP" altLang="en-US" sz="2000" dirty="0"/>
              <a:t>は離散値であるため出力ヒストグラムは飛び飛びに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トーンカーブ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コントラストをさげる</a:t>
            </a:r>
            <a:endParaRPr kumimoji="1" lang="ja-JP" altLang="en-US" sz="3600" dirty="0"/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傾きが</a:t>
            </a:r>
            <a:r>
              <a:rPr lang="en-US" altLang="ja-JP" sz="2400" dirty="0"/>
              <a:t>1</a:t>
            </a:r>
            <a:r>
              <a:rPr lang="ja-JP" altLang="en-US" sz="2400" dirty="0"/>
              <a:t>より小さいため、出力画素値の取り得る範囲が縮まり、コントラストが下がる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トーンカーブ </a:t>
            </a:r>
            <a:r>
              <a:rPr lang="en-US" altLang="ja-JP" sz="4000" dirty="0" smtClean="0"/>
              <a:t>: </a:t>
            </a:r>
            <a:r>
              <a:rPr lang="ja-JP" altLang="en-US" sz="4000" dirty="0" smtClean="0"/>
              <a:t>特殊効果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/>
              <a:t>トーンカーブ </a:t>
            </a:r>
            <a:r>
              <a:rPr lang="en-US" altLang="ja-JP" sz="3200" dirty="0"/>
              <a:t>: </a:t>
            </a:r>
            <a:r>
              <a:rPr lang="ja-JP" altLang="en-US" sz="3200" dirty="0"/>
              <a:t>ガンマ補正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2994" r="-1606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948446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9266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042" b="-70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 rotWithShape="0">
                <a:blip r:embed="rId10"/>
                <a:stretch>
                  <a:fillRect l="-555" t="-4082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r="-704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r="-633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カラー画像をトーンカーブで編集するとき </a:t>
            </a:r>
            <a:r>
              <a:rPr lang="en-US" altLang="ja-JP" sz="2400" dirty="0"/>
              <a:t>… </a:t>
            </a:r>
          </a:p>
          <a:p>
            <a:r>
              <a:rPr lang="en-US" altLang="ja-JP" sz="2400" dirty="0"/>
              <a:t>RGB</a:t>
            </a:r>
            <a:r>
              <a:rPr lang="ja-JP" altLang="en-US" sz="2400" dirty="0"/>
              <a:t>の各チャンネルにトーンカーブの画素値変換を適用</a:t>
            </a:r>
            <a:endParaRPr lang="en-US" altLang="ja-JP" sz="2400" dirty="0"/>
          </a:p>
          <a:p>
            <a:r>
              <a:rPr lang="en-US" altLang="ja-JP" sz="2400" dirty="0" err="1"/>
              <a:t>YCbCr</a:t>
            </a:r>
            <a:r>
              <a:rPr lang="ja-JP" altLang="en-US" sz="2400" dirty="0"/>
              <a:t> </a:t>
            </a:r>
            <a:r>
              <a:rPr lang="en-US" altLang="ja-JP" sz="2400" dirty="0"/>
              <a:t>Color</a:t>
            </a:r>
            <a:r>
              <a:rPr lang="ja-JP" altLang="en-US" sz="2400" dirty="0"/>
              <a:t>に変換し輝度値成分（</a:t>
            </a:r>
            <a:r>
              <a:rPr lang="en-US" altLang="ja-JP" sz="2400" dirty="0"/>
              <a:t>Y</a:t>
            </a:r>
            <a:r>
              <a:rPr lang="ja-JP" altLang="en-US" sz="2400" dirty="0"/>
              <a:t>）のみに変換を適用</a:t>
            </a:r>
            <a:endParaRPr lang="en-US" altLang="ja-JP" sz="2400" dirty="0"/>
          </a:p>
          <a:p>
            <a:r>
              <a:rPr lang="ja-JP" altLang="en-US" sz="2400" dirty="0"/>
              <a:t>その他</a:t>
            </a:r>
            <a:endParaRPr lang="en-US" altLang="ja-JP" sz="2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1074349" cy="3032362"/>
            <a:chOff x="518908" y="3637076"/>
            <a:chExt cx="919737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611991" cy="2518413"/>
              <a:chOff x="2178985" y="2571516"/>
              <a:chExt cx="640252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40233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410097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9612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571516"/>
                <a:ext cx="38836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792675"/>
                <a:ext cx="582394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792675"/>
                <a:ext cx="523409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60375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87278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09/25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10/02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10/09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python</a:t>
            </a:r>
            <a:r>
              <a:rPr lang="ja-JP" altLang="en-US" sz="1600" dirty="0" smtClean="0"/>
              <a:t>入門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11/13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10/16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10/23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10/30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11/13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</a:t>
            </a:r>
            <a:r>
              <a:rPr lang="ja-JP" altLang="en-US" sz="1600" dirty="0" smtClean="0">
                <a:solidFill>
                  <a:srgbClr val="FF0000"/>
                </a:solidFill>
              </a:rPr>
              <a:t>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12/08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12/27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12/04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12/11	</a:t>
            </a:r>
            <a:r>
              <a:rPr lang="ja-JP" altLang="en-US" sz="1600" dirty="0"/>
              <a:t>画像の幾何変換１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12/18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01/08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01/15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5459" y="1983346"/>
            <a:ext cx="5834130" cy="37348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35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トーンカーブ：まとめ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トーンカーブ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各画素の輝度値・色を変換する</a:t>
            </a:r>
            <a:r>
              <a:rPr lang="ja-JP" altLang="en-US" sz="2400" b="1" dirty="0"/>
              <a:t>階調変換関数</a:t>
            </a:r>
            <a:endParaRPr lang="en-US" altLang="ja-JP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画像</a:t>
            </a:r>
            <a:r>
              <a:rPr lang="ja-JP" altLang="en-US" sz="2400" dirty="0"/>
              <a:t>の見</a:t>
            </a:r>
            <a:r>
              <a:rPr lang="ja-JP" altLang="en-US" sz="2400" dirty="0" smtClean="0"/>
              <a:t>栄えの</a:t>
            </a:r>
            <a:r>
              <a:rPr lang="ja-JP" altLang="en-US" sz="2400" dirty="0"/>
              <a:t>編集に利用</a:t>
            </a:r>
            <a:r>
              <a:rPr lang="ja-JP" altLang="en-US" sz="2400" dirty="0" smtClean="0"/>
              <a:t>される</a:t>
            </a:r>
            <a:endParaRPr lang="en-US" altLang="ja-JP" sz="24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キーワード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コントラスト変換・ネガポジ反転・ポスタリゼーション・ソラリゼーション・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値化・ガンマ補正</a:t>
            </a:r>
            <a:endParaRPr lang="en-US" altLang="ja-JP" sz="24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85281" cy="3527828"/>
              <a:chOff x="437062" y="2786984"/>
              <a:chExt cx="3742624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901553"/>
            <a:ext cx="11708780" cy="733270"/>
          </a:xfrm>
        </p:spPr>
        <p:txBody>
          <a:bodyPr>
            <a:normAutofit/>
          </a:bodyPr>
          <a:lstStyle/>
          <a:p>
            <a:pPr algn="r">
              <a:spcBef>
                <a:spcPts val="1200"/>
              </a:spcBef>
            </a:pPr>
            <a:r>
              <a:rPr lang="ja-JP" altLang="en-US" b="1" dirty="0" smtClean="0"/>
              <a:t>空間フィルタ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線形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98522" y="12814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206500" y="176043"/>
            <a:ext cx="9194800" cy="6603018"/>
            <a:chOff x="596900" y="-154157"/>
            <a:chExt cx="7536230" cy="5411957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635000" y="2565400"/>
              <a:ext cx="7498130" cy="2692400"/>
              <a:chOff x="2781300" y="2324100"/>
              <a:chExt cx="7498130" cy="2692400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 rotWithShape="1">
              <a:blip r:embed="rId2"/>
              <a:srcRect l="50543" b="50348"/>
              <a:stretch/>
            </p:blipFill>
            <p:spPr>
              <a:xfrm>
                <a:off x="2781300" y="2373143"/>
                <a:ext cx="2468930" cy="2643357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2"/>
              <a:srcRect t="49891"/>
              <a:stretch/>
            </p:blipFill>
            <p:spPr>
              <a:xfrm>
                <a:off x="5287422" y="2324100"/>
                <a:ext cx="4992008" cy="2667708"/>
              </a:xfrm>
              <a:prstGeom prst="rect">
                <a:avLst/>
              </a:prstGeom>
            </p:spPr>
          </p:pic>
        </p:grp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/>
            <a:srcRect r="49627" b="50348"/>
            <a:stretch/>
          </p:blipFill>
          <p:spPr>
            <a:xfrm>
              <a:off x="596900" y="-154157"/>
              <a:ext cx="2514600" cy="2643357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0020300" y="-18675"/>
            <a:ext cx="2171700" cy="425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     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空間</a:t>
            </a:r>
            <a:r>
              <a:rPr kumimoji="1" lang="ja-JP" altLang="en-US" dirty="0" smtClean="0"/>
              <a:t>フィルタとは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/>
              <a:t>空間フィルタとは周囲の情報</a:t>
            </a:r>
            <a:r>
              <a:rPr lang="ja-JP" altLang="en-US" dirty="0" smtClean="0"/>
              <a:t>を利用して画素値</a:t>
            </a:r>
            <a:r>
              <a:rPr lang="ja-JP" altLang="en-US" dirty="0"/>
              <a:t>を</a:t>
            </a:r>
            <a:r>
              <a:rPr lang="ja-JP" altLang="en-US" dirty="0" smtClean="0"/>
              <a:t>決めるフィルタ</a:t>
            </a:r>
            <a:endParaRPr lang="en-US" altLang="ja-JP" dirty="0" smtClean="0"/>
          </a:p>
          <a:p>
            <a:r>
              <a:rPr lang="ja-JP" altLang="en-US" dirty="0" smtClean="0"/>
              <a:t>空間フィルタは、</a:t>
            </a:r>
            <a:r>
              <a:rPr kumimoji="1" lang="ja-JP" altLang="en-US" dirty="0" smtClean="0"/>
              <a:t>線形フィルタと</a:t>
            </a:r>
            <a:r>
              <a:rPr lang="ja-JP" altLang="en-US" dirty="0" smtClean="0"/>
              <a:t>非線形フィルタに分けられる</a:t>
            </a:r>
            <a:endParaRPr kumimoji="1" lang="ja-JP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538374" cy="691553"/>
            <a:chOff x="1633385" y="2305744"/>
            <a:chExt cx="3538374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946093" cy="691553"/>
              <a:chOff x="4225666" y="2305744"/>
              <a:chExt cx="946093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94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I’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I’</a:t>
              </a:r>
              <a:r>
                <a:rPr lang="en-US" altLang="ja-JP" sz="2000" i="1" baseline="-25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空間フィルタ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753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この領域を窓（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窓のサイズは問題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手法に依存して選択する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一般的に、窓が大きいほうが計算量がかかる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8104866" y="3868993"/>
            <a:ext cx="1322817" cy="1382622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4" y="3631367"/>
            <a:ext cx="2591124" cy="1856535"/>
            <a:chOff x="3824793" y="4511663"/>
            <a:chExt cx="1972683" cy="1413423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948465" cy="357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3" name="正方形/長方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924419" cy="357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10370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4" name="正方形/長方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101143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線形フィルタとは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i="1" baseline="-25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39558" y="534651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 smtClean="0"/>
              <a:t>フィルタ</a:t>
            </a:r>
            <a:r>
              <a:rPr lang="ja-JP" altLang="en-US" sz="3600" dirty="0"/>
              <a:t>処理</a:t>
            </a:r>
            <a:r>
              <a:rPr lang="en-US" altLang="ja-JP" sz="3600" dirty="0"/>
              <a:t>1 : </a:t>
            </a:r>
            <a:r>
              <a:rPr lang="ja-JP" altLang="en-US" sz="3600" dirty="0"/>
              <a:t>トーンカーブ，線形フィルタフィルタ処理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kumimoji="1" lang="ja-JP" altLang="en-US" sz="2400" dirty="0" smtClean="0"/>
              <a:t>達成目標</a:t>
            </a:r>
            <a:endParaRPr kumimoji="1" lang="en-US" altLang="ja-JP" sz="24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線形フィルタ処理の</a:t>
            </a:r>
            <a:r>
              <a:rPr lang="ja-JP" altLang="en-US" sz="2400" dirty="0"/>
              <a:t>計算法と効果を説明</a:t>
            </a:r>
            <a:r>
              <a:rPr lang="ja-JP" altLang="en-US" sz="2400" dirty="0" smtClean="0"/>
              <a:t>できる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画</a:t>
            </a:r>
            <a:r>
              <a:rPr lang="ja-JP" altLang="en-US" sz="2000" dirty="0"/>
              <a:t>素</a:t>
            </a:r>
            <a:r>
              <a:rPr lang="ja-JP" altLang="en-US" sz="2000" dirty="0" smtClean="0"/>
              <a:t>ごとの変換であるトーンカーブの機能と効果を説明できる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線形空間フィルタの機能と効果を説明できる</a:t>
            </a:r>
            <a:endParaRPr lang="en-US" altLang="ja-JP" sz="2000" dirty="0"/>
          </a:p>
          <a:p>
            <a:pPr marL="0" indent="0">
              <a:spcBef>
                <a:spcPts val="1200"/>
              </a:spcBef>
              <a:buNone/>
            </a:pPr>
            <a:endParaRPr lang="en-US" altLang="ja-JP" sz="24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altLang="ja-JP" sz="2400" dirty="0" smtClean="0"/>
              <a:t>Contents</a:t>
            </a:r>
            <a:endParaRPr lang="en-US" altLang="ja-JP" sz="2400" dirty="0"/>
          </a:p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トーンカーブ</a:t>
            </a:r>
            <a:endParaRPr kumimoji="1"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反転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二値化</a:t>
            </a:r>
            <a:r>
              <a:rPr lang="en-US" altLang="ja-JP" sz="2000" dirty="0" smtClean="0"/>
              <a:t>, </a:t>
            </a:r>
            <a:r>
              <a:rPr kumimoji="1" lang="ja-JP" altLang="en-US" sz="2000" dirty="0" smtClean="0"/>
              <a:t>ポスタリゼーション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ソラリゼーション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ガンマ</a:t>
            </a:r>
            <a:r>
              <a:rPr lang="ja-JP" altLang="en-US" sz="2000" dirty="0"/>
              <a:t>変換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カラー画像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平滑化フィルタ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ソーベルフィルタ，ガウシアンフィルタ，ラプラシアンフィルタ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 rotWithShape="0">
                <a:blip r:embed="rId10"/>
                <a:stretch>
                  <a:fillRect l="-1445" t="-8475" r="-2247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 rotWithShape="0"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3857" y="50487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特定方向の平滑化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 r="50122" b="13911"/>
          <a:stretch/>
        </p:blipFill>
        <p:spPr bwMode="auto">
          <a:xfrm>
            <a:off x="533400" y="1629377"/>
            <a:ext cx="4152900" cy="40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11926" r="4897" b="11098"/>
          <a:stretch>
            <a:fillRect/>
          </a:stretch>
        </p:blipFill>
        <p:spPr bwMode="auto">
          <a:xfrm>
            <a:off x="4935835" y="2465519"/>
            <a:ext cx="2634476" cy="246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7986280" y="5935991"/>
            <a:ext cx="4004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 </a:t>
            </a: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5.8, 5.9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1" t="8549" b="13911"/>
          <a:stretch/>
        </p:blipFill>
        <p:spPr bwMode="auto">
          <a:xfrm>
            <a:off x="7848599" y="1629377"/>
            <a:ext cx="4112185" cy="40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/>
              <a:t>係数をガウス分布に近づけ</a:t>
            </a:r>
            <a:endParaRPr lang="en-US" altLang="ja-JP" sz="2800" dirty="0" smtClean="0"/>
          </a:p>
          <a:p>
            <a:r>
              <a:rPr lang="ja-JP" altLang="en-US" sz="2800" dirty="0"/>
              <a:t>中央</a:t>
            </a:r>
            <a:r>
              <a:rPr lang="ja-JP" altLang="en-US" sz="2800" dirty="0" smtClean="0"/>
              <a:t>ほど強い</a:t>
            </a:r>
            <a:r>
              <a:rPr lang="ja-JP" altLang="en-US" sz="2800" dirty="0"/>
              <a:t>重</a:t>
            </a:r>
            <a:r>
              <a:rPr lang="ja-JP" altLang="en-US" sz="2800" dirty="0" smtClean="0"/>
              <a:t>み</a:t>
            </a:r>
            <a:r>
              <a:rPr lang="ja-JP" altLang="en-US" sz="2800" dirty="0"/>
              <a:t>に</a:t>
            </a:r>
            <a:endParaRPr lang="en-US" altLang="ja-JP" sz="28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152650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112569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163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/>
                  <a:t>=1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19079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4645819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4559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4927759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473023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186839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49893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/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05593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標準偏差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の大きなガウス関数の畳み込みを計算するとき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8" y="3540556"/>
            <a:ext cx="2102318" cy="2626316"/>
            <a:chOff x="5202157" y="3735934"/>
            <a:chExt cx="2102318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7" y="3735934"/>
              <a:ext cx="2042025" cy="1691696"/>
              <a:chOff x="5191112" y="3742811"/>
              <a:chExt cx="1725997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17323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635728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807451" y="4184070"/>
            <a:ext cx="3060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Window size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9767888" y="348138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6350" cmpd="sng">
                      <a:solidFill>
                        <a:srgbClr val="FFFF00"/>
                      </a:solidFill>
                      <a:prstDash val="solid"/>
                    </a:lnL>
                    <a:lnR w="6350" cmpd="sng">
                      <a:solidFill>
                        <a:srgbClr val="FFFF00"/>
                      </a:solidFill>
                      <a:prstDash val="solid"/>
                    </a:lnR>
                    <a:lnT w="6350" cmpd="sng">
                      <a:solidFill>
                        <a:srgbClr val="FFFF00"/>
                      </a:solidFill>
                      <a:prstDash val="solid"/>
                    </a:lnT>
                    <a:lnB w="6350" cmpd="sng">
                      <a:solidFill>
                        <a:srgbClr val="FFFF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572557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600569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微分の復習．大丈夫ですよね？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blipFill rotWithShape="0">
                <a:blip r:embed="rId2"/>
                <a:stretch>
                  <a:fillRect l="-1221" t="-1099" r="-543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 rotWithShape="0">
                <a:blip r:embed="rId3"/>
                <a:stretch>
                  <a:fillRect l="-852" t="-374" r="-95" b="-1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−2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0" y="709226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988300" y="1263134"/>
            <a:ext cx="366734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-2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-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432223"/>
            <a:chOff x="3192760" y="1485191"/>
            <a:chExt cx="5470550" cy="4329891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886660" cy="1581609"/>
              <a:chOff x="5357554" y="3491378"/>
              <a:chExt cx="886660" cy="158160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886660" cy="158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829417" cy="1812509"/>
              <a:chOff x="6021198" y="2478849"/>
              <a:chExt cx="182941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725392" cy="129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949269"/>
              <a:chOff x="3192760" y="2865813"/>
              <a:chExt cx="5470550" cy="2949269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260537" cy="1023428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70"/>
                <a:ext cx="5470550" cy="2444912"/>
                <a:chOff x="2718673" y="3399334"/>
                <a:chExt cx="6148238" cy="2747783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3" y="4908229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4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90812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038299" y="6304002"/>
            <a:ext cx="42114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f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x,y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方向偏微分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endParaRPr lang="en-US" altLang="ja-JP" sz="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blipFill rotWithShape="0">
                <a:blip r:embed="rId2"/>
                <a:stretch>
                  <a:fillRect l="-1695" t="-3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近似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1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1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…(b)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1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dirty="0">
                    <a:ea typeface="Cambria Math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blipFill rotWithShape="0">
                <a:blip r:embed="rId3"/>
                <a:stretch>
                  <a:fillRect l="-1581" t="-2145" b="-3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 rotWithShape="0">
                <a:blip r:embed="rId8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77" t="-7895" r="-3878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36604"/>
          <a:stretch/>
        </p:blipFill>
        <p:spPr bwMode="auto">
          <a:xfrm>
            <a:off x="3837656" y="1905000"/>
            <a:ext cx="2901671" cy="29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814207" y="868548"/>
            <a:ext cx="552309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79845" y="4847135"/>
            <a:ext cx="3193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43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2852557" y="424048"/>
            <a:ext cx="63676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900"/>
            <a:ext cx="1069131" cy="1069132"/>
            <a:chOff x="5234322" y="1556950"/>
            <a:chExt cx="1126935" cy="1126936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2</a:t>
            </a:r>
            <a:r>
              <a:rPr lang="ja-JP" altLang="en-US" sz="3600" dirty="0"/>
              <a:t>階微分フィルタ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861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8977"/>
          <a:stretch>
            <a:fillRect/>
          </a:stretch>
        </p:blipFill>
        <p:spPr bwMode="auto">
          <a:xfrm>
            <a:off x="8617170" y="1360956"/>
            <a:ext cx="3276600" cy="500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8518545" y="6421935"/>
            <a:ext cx="3552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出典</a:t>
            </a:r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ラプラシアンフィルタ 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 rotWithShape="0">
                <a:blip r:embed="rId2"/>
                <a:stretch>
                  <a:fillRect l="-1534" t="-22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𝑢𝑢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𝑣𝑣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690" t="-29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45259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01707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97" t="-7895" r="-4530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738086" y="6084669"/>
            <a:ext cx="1476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カラー画像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24bit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/>
              <a:t>が</a:t>
            </a:r>
            <a:r>
              <a:rPr lang="en-US" altLang="ja-JP" dirty="0"/>
              <a:t>(R,G,B)</a:t>
            </a:r>
            <a:r>
              <a:rPr lang="ja-JP" altLang="en-US" dirty="0"/>
              <a:t>毎に整数値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10367699" cy="3779729"/>
            <a:chOff x="745552" y="3267615"/>
            <a:chExt cx="8925379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047125"/>
              <a:ext cx="3241693" cy="1819498"/>
              <a:chOff x="5647371" y="2381003"/>
              <a:chExt cx="3241693" cy="1819498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:154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:60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:79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ja-JP" sz="2400" i="1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altLang="ja-JP" sz="2400" i="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)</m:t>
                          </m:r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:243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:225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:190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先鋭化フィルタ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画像のエッジを強調する先鋭化フィルタが設計できる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グループ化 3"/>
          <p:cNvGrpSpPr/>
          <p:nvPr/>
        </p:nvGrpSpPr>
        <p:grpSpPr>
          <a:xfrm>
            <a:off x="1092471" y="755295"/>
            <a:ext cx="2404766" cy="5452583"/>
            <a:chOff x="1834925" y="1691753"/>
            <a:chExt cx="2068441" cy="4689997"/>
          </a:xfrm>
        </p:grpSpPr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4" t="13940" r="6134" b="11414"/>
            <a:stretch>
              <a:fillRect/>
            </a:stretch>
          </p:blipFill>
          <p:spPr bwMode="auto">
            <a:xfrm>
              <a:off x="1834925" y="4980260"/>
              <a:ext cx="2068441" cy="140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5" t="11008" r="12997" b="8977"/>
            <a:stretch>
              <a:fillRect/>
            </a:stretch>
          </p:blipFill>
          <p:spPr bwMode="auto">
            <a:xfrm>
              <a:off x="1834925" y="1691753"/>
              <a:ext cx="2068441" cy="316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正方形/長方形 18"/>
          <p:cNvSpPr/>
          <p:nvPr/>
        </p:nvSpPr>
        <p:spPr>
          <a:xfrm>
            <a:off x="987445" y="6385580"/>
            <a:ext cx="2614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</a:t>
            </a:r>
            <a:r>
              <a:rPr lang="en-US" altLang="ja-JP" sz="1400" dirty="0" smtClean="0"/>
              <a:t>]</a:t>
            </a:r>
          </a:p>
          <a:p>
            <a:pPr algn="ctr"/>
            <a:r>
              <a:rPr lang="ja-JP" altLang="en-US" sz="1400" dirty="0"/>
              <a:t> 図</a:t>
            </a:r>
            <a:r>
              <a:rPr lang="en-US" altLang="ja-JP" sz="1400" dirty="0" smtClean="0"/>
              <a:t>5.26, 5.30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886"/>
            <a:ext cx="939112" cy="939113"/>
            <a:chOff x="5234322" y="1556950"/>
            <a:chExt cx="1126935" cy="1126936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グレースケール画像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8bit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 err="1" smtClean="0"/>
              <a:t>が整</a:t>
            </a:r>
            <a:r>
              <a:rPr lang="ja-JP" altLang="en-US" dirty="0"/>
              <a:t>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9632416" cy="3779729"/>
            <a:chOff x="745552" y="3267615"/>
            <a:chExt cx="8292386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342322"/>
              <a:ext cx="2608700" cy="1285766"/>
              <a:chOff x="5647371" y="2676200"/>
              <a:chExt cx="2608700" cy="1285766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107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8000" r="-247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217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93" t="-7895" r="-2679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52371" y="20620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頻度表（ヒストグラム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915716"/>
            <a:ext cx="9337406" cy="140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各階調の画素数を数えた表のこと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や平行移動に依存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しない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30419" y="222729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10816" y="2211792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でヒストグラムを確認してみる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1070697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/>
              <a:t>画像読み込み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/>
              <a:t>Live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On</a:t>
            </a:r>
            <a:r>
              <a:rPr kumimoji="1" lang="ja-JP" altLang="en-US" sz="2400" dirty="0" smtClean="0"/>
              <a:t>にすると</a:t>
            </a:r>
            <a:r>
              <a:rPr lang="ja-JP" altLang="en-US" sz="2400" dirty="0" smtClean="0"/>
              <a:t>矩形選択した領域のヒストグラムを確認可能</a:t>
            </a:r>
            <a:endParaRPr kumimoji="1" lang="ja-JP" altLang="en-US" sz="2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ヒストグラム</a:t>
            </a:r>
            <a:r>
              <a:rPr lang="ja-JP" altLang="en-US" sz="3600" dirty="0"/>
              <a:t>の</a:t>
            </a:r>
            <a:r>
              <a:rPr lang="ja-JP" altLang="en-US" sz="3600" dirty="0" smtClean="0"/>
              <a:t>計算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: </a:t>
            </a:r>
            <a:br>
              <a:rPr lang="en-US" altLang="ja-JP" sz="3600" dirty="0" smtClean="0"/>
            </a:br>
            <a:r>
              <a:rPr lang="en-US" altLang="ja-JP" sz="3600" dirty="0" smtClean="0"/>
              <a:t>histograpm.py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14492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2430</Words>
  <Application>Microsoft Office PowerPoint</Application>
  <PresentationFormat>ワイド画面</PresentationFormat>
  <Paragraphs>898</Paragraphs>
  <Slides>51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ＭＳ Ｐゴシック</vt:lpstr>
      <vt:lpstr>ＭＳ 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デジタルメディア処理1</vt:lpstr>
      <vt:lpstr>スケジュール</vt:lpstr>
      <vt:lpstr>フィルタ処理1 : トーンカーブ，線形フィルタフィルタ処理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ガンマ補正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空間フィルタ(線形)</vt:lpstr>
      <vt:lpstr>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特定方向の平滑化 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微分</vt:lpstr>
      <vt:lpstr>PowerPoint プレゼンテーション</vt:lpstr>
      <vt:lpstr>線形フィルタ : 微分</vt:lpstr>
      <vt:lpstr>線形フィルタ : 微分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2階微分フィルタ </vt:lpstr>
      <vt:lpstr>線形フィルタ : ラプラシアンフィルタ </vt:lpstr>
      <vt:lpstr>線形フィルタ : 先鋭化フィルタ</vt:lpstr>
      <vt:lpstr>まとめ: 空間フィルタ（線形）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156</cp:revision>
  <cp:lastPrinted>2017-04-19T08:27:23Z</cp:lastPrinted>
  <dcterms:created xsi:type="dcterms:W3CDTF">2017-01-19T02:23:36Z</dcterms:created>
  <dcterms:modified xsi:type="dcterms:W3CDTF">2018-09-10T09:26:12Z</dcterms:modified>
</cp:coreProperties>
</file>